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Inter"/>
      <p:regular r:id="rId11"/>
    </p:embeddedFont>
    <p:embeddedFont>
      <p:font typeface="Inter"/>
      <p:regular r:id="rId12"/>
    </p:embeddedFont>
    <p:embeddedFont>
      <p:font typeface="Inter"/>
      <p:regular r:id="rId13"/>
    </p:embeddedFon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D4D4D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4980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MilkyWay DataBase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091577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Ομάδα 18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8002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Αξιμιώτης Δημήτριος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182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Κουδούνης Βασίλειος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363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Τουλκερίδης Νικόλαος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543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7245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6981111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i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"Where you can find all the Space info you need"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471" y="742117"/>
            <a:ext cx="4602718" cy="575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Λόγοι Υπάρξης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244471" y="1593533"/>
            <a:ext cx="414218" cy="41421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842760" y="1656755"/>
            <a:ext cx="3514963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Ασύμβατες Βάσεις Δεδομένων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842760" y="2054781"/>
            <a:ext cx="7029569" cy="883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Κάθε διαστημικός οργανισμός ή ερευνητική ομάδα χρησιμοποιεί διαφορετικές βάσεις δεδομένων, με ασύμβατα πεδία, ονομασίες χαρακτηριστικών και μονάδες μέτρησης.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44471" y="3306247"/>
            <a:ext cx="414218" cy="41421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42760" y="3369469"/>
            <a:ext cx="3019663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Ασυνέπειες στα Δεδομένα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842760" y="3767495"/>
            <a:ext cx="7029569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Ο ίδιος πλανήτης μπορεί να εμφανίζεται με διαφορετικές τιμές (μάζα, ακτίνα, θερμοκρασία) λόγω διαφορετικών μεθοδολογιών ή παρατηρήσεων.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244471" y="4724519"/>
            <a:ext cx="414218" cy="41421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842760" y="4787741"/>
            <a:ext cx="3228380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Περιορισμοί στα Ερωτήματα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842760" y="5185767"/>
            <a:ext cx="7029569" cy="883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Οι υπάρχουσες βάσεις δυσκολεύονται να εκτελέσουν σύνθετα ή συνδυαστικά ερωτήματα (π.χ. "βρες όλα τα συστήματα με πάνω από 3 πλανήτες και θερμοκρασία άστρου &lt; 5000 K").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44471" y="6437233"/>
            <a:ext cx="414218" cy="414218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42760" y="6500455"/>
            <a:ext cx="3075742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Έλλειψη Κοινού Προτύπου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842760" y="6898481"/>
            <a:ext cx="7029569" cy="588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Δεν υπάρχει κοινό πρότυπο (schema), με αποτέλεσμα να μην είναι δυνατή η διαλειτουργικότητα μεταξύ των βάσεων.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37" y="172760"/>
            <a:ext cx="6577727" cy="78840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59460" y="693896"/>
            <a:ext cx="3489960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Το Σχήμα της Βάσης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8059460" y="1540312"/>
            <a:ext cx="5826681" cy="1239798"/>
          </a:xfrm>
          <a:prstGeom prst="roundRect">
            <a:avLst>
              <a:gd name="adj" fmla="val 5900"/>
            </a:avLst>
          </a:prstGeom>
          <a:solidFill>
            <a:srgbClr val="4D4D4D"/>
          </a:solidFill>
          <a:ln/>
        </p:spPr>
      </p:sp>
      <p:sp>
        <p:nvSpPr>
          <p:cNvPr id="6" name="Shape 2"/>
          <p:cNvSpPr/>
          <p:nvPr/>
        </p:nvSpPr>
        <p:spPr>
          <a:xfrm>
            <a:off x="8059460" y="1525072"/>
            <a:ext cx="5826681" cy="60960"/>
          </a:xfrm>
          <a:prstGeom prst="roundRect">
            <a:avLst>
              <a:gd name="adj" fmla="val 95233"/>
            </a:avLst>
          </a:prstGeom>
          <a:solidFill>
            <a:srgbClr val="F2F2F2"/>
          </a:solidFill>
          <a:ln/>
        </p:spPr>
      </p:sp>
      <p:sp>
        <p:nvSpPr>
          <p:cNvPr id="7" name="Shape 3"/>
          <p:cNvSpPr/>
          <p:nvPr/>
        </p:nvSpPr>
        <p:spPr>
          <a:xfrm>
            <a:off x="10765512" y="1333024"/>
            <a:ext cx="414576" cy="414576"/>
          </a:xfrm>
          <a:prstGeom prst="roundRect">
            <a:avLst>
              <a:gd name="adj" fmla="val 220563"/>
            </a:avLst>
          </a:prstGeom>
          <a:solidFill>
            <a:srgbClr val="F2F2F2"/>
          </a:solidFill>
          <a:ln/>
        </p:spPr>
      </p:sp>
      <p:sp>
        <p:nvSpPr>
          <p:cNvPr id="8" name="Text 4"/>
          <p:cNvSpPr/>
          <p:nvPr/>
        </p:nvSpPr>
        <p:spPr>
          <a:xfrm>
            <a:off x="10889813" y="1436608"/>
            <a:ext cx="165854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8212812" y="1885831"/>
            <a:ext cx="1727716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Ιεραρχική Δομή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8212812" y="2184559"/>
            <a:ext cx="5519976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Από τους Αστερισμούς (κορυφαίο επίπεδο) σε Πλανητικά Συστήματα, Μαύρες Τρύπες και Νεφελώματα.</a:t>
            </a:r>
            <a:endParaRPr lang="en-US" sz="1050" dirty="0"/>
          </a:p>
        </p:txBody>
      </p:sp>
      <p:sp>
        <p:nvSpPr>
          <p:cNvPr id="11" name="Shape 7"/>
          <p:cNvSpPr/>
          <p:nvPr/>
        </p:nvSpPr>
        <p:spPr>
          <a:xfrm>
            <a:off x="8059460" y="3125510"/>
            <a:ext cx="5826681" cy="1239798"/>
          </a:xfrm>
          <a:prstGeom prst="roundRect">
            <a:avLst>
              <a:gd name="adj" fmla="val 5900"/>
            </a:avLst>
          </a:prstGeom>
          <a:solidFill>
            <a:srgbClr val="4D4D4D"/>
          </a:solidFill>
          <a:ln/>
        </p:spPr>
      </p:sp>
      <p:sp>
        <p:nvSpPr>
          <p:cNvPr id="12" name="Shape 8"/>
          <p:cNvSpPr/>
          <p:nvPr/>
        </p:nvSpPr>
        <p:spPr>
          <a:xfrm>
            <a:off x="8059460" y="3110270"/>
            <a:ext cx="5826681" cy="60960"/>
          </a:xfrm>
          <a:prstGeom prst="roundRect">
            <a:avLst>
              <a:gd name="adj" fmla="val 95233"/>
            </a:avLst>
          </a:prstGeom>
          <a:solidFill>
            <a:srgbClr val="F2F2F2"/>
          </a:solidFill>
          <a:ln/>
        </p:spPr>
      </p:sp>
      <p:sp>
        <p:nvSpPr>
          <p:cNvPr id="13" name="Shape 9"/>
          <p:cNvSpPr/>
          <p:nvPr/>
        </p:nvSpPr>
        <p:spPr>
          <a:xfrm>
            <a:off x="10765512" y="2918222"/>
            <a:ext cx="414576" cy="414576"/>
          </a:xfrm>
          <a:prstGeom prst="roundRect">
            <a:avLst>
              <a:gd name="adj" fmla="val 220563"/>
            </a:avLst>
          </a:prstGeom>
          <a:solidFill>
            <a:srgbClr val="F2F2F2"/>
          </a:solidFill>
          <a:ln/>
        </p:spPr>
      </p:sp>
      <p:sp>
        <p:nvSpPr>
          <p:cNvPr id="14" name="Text 10"/>
          <p:cNvSpPr/>
          <p:nvPr/>
        </p:nvSpPr>
        <p:spPr>
          <a:xfrm>
            <a:off x="10889813" y="3021806"/>
            <a:ext cx="165854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8212812" y="3471029"/>
            <a:ext cx="2068235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'Πλανητικά Συστήματα'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8212812" y="3769757"/>
            <a:ext cx="5519976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Περιλαμβάνουν Άστρα, Πλανήτες και Δίσκους Απομειναριών. Κάθε Πλανήτης μπορεί να έχει Δορυφόρους.</a:t>
            </a:r>
            <a:endParaRPr lang="en-US" sz="1050" dirty="0"/>
          </a:p>
        </p:txBody>
      </p:sp>
      <p:sp>
        <p:nvSpPr>
          <p:cNvPr id="17" name="Shape 13"/>
          <p:cNvSpPr/>
          <p:nvPr/>
        </p:nvSpPr>
        <p:spPr>
          <a:xfrm>
            <a:off x="8059460" y="4710708"/>
            <a:ext cx="5826681" cy="1239798"/>
          </a:xfrm>
          <a:prstGeom prst="roundRect">
            <a:avLst>
              <a:gd name="adj" fmla="val 5900"/>
            </a:avLst>
          </a:prstGeom>
          <a:solidFill>
            <a:srgbClr val="4D4D4D"/>
          </a:solidFill>
          <a:ln/>
        </p:spPr>
      </p:sp>
      <p:sp>
        <p:nvSpPr>
          <p:cNvPr id="18" name="Shape 14"/>
          <p:cNvSpPr/>
          <p:nvPr/>
        </p:nvSpPr>
        <p:spPr>
          <a:xfrm>
            <a:off x="8059460" y="4695468"/>
            <a:ext cx="5826681" cy="60960"/>
          </a:xfrm>
          <a:prstGeom prst="roundRect">
            <a:avLst>
              <a:gd name="adj" fmla="val 95233"/>
            </a:avLst>
          </a:prstGeom>
          <a:solidFill>
            <a:srgbClr val="F2F2F2"/>
          </a:solidFill>
          <a:ln/>
        </p:spPr>
      </p:sp>
      <p:sp>
        <p:nvSpPr>
          <p:cNvPr id="19" name="Shape 15"/>
          <p:cNvSpPr/>
          <p:nvPr/>
        </p:nvSpPr>
        <p:spPr>
          <a:xfrm>
            <a:off x="10765512" y="4503420"/>
            <a:ext cx="414576" cy="414576"/>
          </a:xfrm>
          <a:prstGeom prst="roundRect">
            <a:avLst>
              <a:gd name="adj" fmla="val 220563"/>
            </a:avLst>
          </a:prstGeom>
          <a:solidFill>
            <a:srgbClr val="F2F2F2"/>
          </a:solidFill>
          <a:ln/>
        </p:spPr>
      </p:sp>
      <p:sp>
        <p:nvSpPr>
          <p:cNvPr id="20" name="Text 16"/>
          <p:cNvSpPr/>
          <p:nvPr/>
        </p:nvSpPr>
        <p:spPr>
          <a:xfrm>
            <a:off x="10889813" y="4607004"/>
            <a:ext cx="165854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300" dirty="0"/>
          </a:p>
        </p:txBody>
      </p:sp>
      <p:sp>
        <p:nvSpPr>
          <p:cNvPr id="21" name="Text 17"/>
          <p:cNvSpPr/>
          <p:nvPr/>
        </p:nvSpPr>
        <p:spPr>
          <a:xfrm>
            <a:off x="8212812" y="5056227"/>
            <a:ext cx="3111222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'Ουράνιο Σώμα' και 'Παρατηρήσεις'</a:t>
            </a:r>
            <a:endParaRPr lang="en-US" sz="1350" dirty="0"/>
          </a:p>
        </p:txBody>
      </p:sp>
      <p:sp>
        <p:nvSpPr>
          <p:cNvPr id="22" name="Text 18"/>
          <p:cNvSpPr/>
          <p:nvPr/>
        </p:nvSpPr>
        <p:spPr>
          <a:xfrm>
            <a:off x="8212812" y="5354955"/>
            <a:ext cx="5519976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Το ουράνιο σώμα είναι μία υπερκλάση για όλα τα σώματα, η οποία απλοποιεί την οντότητα των Παρατηρήσεων και την συσχέτιση της με όλα τα ουράνια σώματα.</a:t>
            </a:r>
            <a:endParaRPr lang="en-US" sz="1050" dirty="0"/>
          </a:p>
        </p:txBody>
      </p:sp>
      <p:sp>
        <p:nvSpPr>
          <p:cNvPr id="23" name="Shape 19"/>
          <p:cNvSpPr/>
          <p:nvPr/>
        </p:nvSpPr>
        <p:spPr>
          <a:xfrm>
            <a:off x="8059460" y="6295906"/>
            <a:ext cx="5826681" cy="1239798"/>
          </a:xfrm>
          <a:prstGeom prst="roundRect">
            <a:avLst>
              <a:gd name="adj" fmla="val 5900"/>
            </a:avLst>
          </a:prstGeom>
          <a:solidFill>
            <a:srgbClr val="4D4D4D"/>
          </a:solidFill>
          <a:ln/>
        </p:spPr>
      </p:sp>
      <p:sp>
        <p:nvSpPr>
          <p:cNvPr id="24" name="Shape 20"/>
          <p:cNvSpPr/>
          <p:nvPr/>
        </p:nvSpPr>
        <p:spPr>
          <a:xfrm>
            <a:off x="8059460" y="6280666"/>
            <a:ext cx="5826681" cy="60960"/>
          </a:xfrm>
          <a:prstGeom prst="roundRect">
            <a:avLst>
              <a:gd name="adj" fmla="val 95233"/>
            </a:avLst>
          </a:prstGeom>
          <a:solidFill>
            <a:srgbClr val="F2F2F2"/>
          </a:solidFill>
          <a:ln/>
        </p:spPr>
      </p:sp>
      <p:sp>
        <p:nvSpPr>
          <p:cNvPr id="25" name="Shape 21"/>
          <p:cNvSpPr/>
          <p:nvPr/>
        </p:nvSpPr>
        <p:spPr>
          <a:xfrm>
            <a:off x="10765512" y="6088618"/>
            <a:ext cx="414576" cy="414576"/>
          </a:xfrm>
          <a:prstGeom prst="roundRect">
            <a:avLst>
              <a:gd name="adj" fmla="val 220563"/>
            </a:avLst>
          </a:prstGeom>
          <a:solidFill>
            <a:srgbClr val="F2F2F2"/>
          </a:solidFill>
          <a:ln/>
        </p:spPr>
      </p:sp>
      <p:sp>
        <p:nvSpPr>
          <p:cNvPr id="26" name="Text 22"/>
          <p:cNvSpPr/>
          <p:nvPr/>
        </p:nvSpPr>
        <p:spPr>
          <a:xfrm>
            <a:off x="10889813" y="6192203"/>
            <a:ext cx="165854" cy="207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300" dirty="0"/>
          </a:p>
        </p:txBody>
      </p:sp>
      <p:sp>
        <p:nvSpPr>
          <p:cNvPr id="27" name="Text 23"/>
          <p:cNvSpPr/>
          <p:nvPr/>
        </p:nvSpPr>
        <p:spPr>
          <a:xfrm>
            <a:off x="8212812" y="6641425"/>
            <a:ext cx="2108121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Αποθήκευση Δεδομένων</a:t>
            </a:r>
            <a:endParaRPr lang="en-US" sz="1350" dirty="0"/>
          </a:p>
        </p:txBody>
      </p:sp>
      <p:sp>
        <p:nvSpPr>
          <p:cNvPr id="28" name="Text 24"/>
          <p:cNvSpPr/>
          <p:nvPr/>
        </p:nvSpPr>
        <p:spPr>
          <a:xfrm>
            <a:off x="8212812" y="6940153"/>
            <a:ext cx="5519976" cy="442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Δομημένα δεδομένα σε SQL. Μεγάλα αρχεία, όπως φασματοσκοπικά δεδομένα, συνδέονται εξωτερικά.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346" y="656749"/>
            <a:ext cx="262973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Προβλήματα</a:t>
            </a:r>
            <a:endParaRPr lang="en-US" sz="2050" dirty="0"/>
          </a:p>
        </p:txBody>
      </p:sp>
      <p:sp>
        <p:nvSpPr>
          <p:cNvPr id="4" name="Shape 1"/>
          <p:cNvSpPr/>
          <p:nvPr/>
        </p:nvSpPr>
        <p:spPr>
          <a:xfrm>
            <a:off x="6194346" y="1182648"/>
            <a:ext cx="7728109" cy="1298496"/>
          </a:xfrm>
          <a:prstGeom prst="roundRect">
            <a:avLst>
              <a:gd name="adj" fmla="val 4253"/>
            </a:avLst>
          </a:prstGeom>
          <a:solidFill>
            <a:srgbClr val="DADBF1"/>
          </a:solidFill>
          <a:ln w="7620">
            <a:solidFill>
              <a:srgbClr val="4D4D4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3411" y="1321713"/>
            <a:ext cx="394454" cy="394454"/>
          </a:xfrm>
          <a:prstGeom prst="roundRect">
            <a:avLst>
              <a:gd name="adj" fmla="val 23179092"/>
            </a:avLst>
          </a:prstGeom>
          <a:solidFill>
            <a:srgbClr val="4D4D4D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1877" y="1430179"/>
            <a:ext cx="177403" cy="1774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33411" y="1847612"/>
            <a:ext cx="3035498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Όγκος Χρηστών και Πολύωρη Χρήση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6333411" y="2131814"/>
            <a:ext cx="7449979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Διαχείριση μεγάλου αριθμού ταυτόχρονων χρηστών και εκτεταμένης χρήσης της βάσης δεδομένων.</a:t>
            </a:r>
            <a:endParaRPr lang="en-US" sz="1000" dirty="0"/>
          </a:p>
        </p:txBody>
      </p:sp>
      <p:sp>
        <p:nvSpPr>
          <p:cNvPr id="9" name="Shape 5"/>
          <p:cNvSpPr/>
          <p:nvPr/>
        </p:nvSpPr>
        <p:spPr>
          <a:xfrm>
            <a:off x="6194346" y="2612588"/>
            <a:ext cx="7728109" cy="1508760"/>
          </a:xfrm>
          <a:prstGeom prst="roundRect">
            <a:avLst>
              <a:gd name="adj" fmla="val 3660"/>
            </a:avLst>
          </a:prstGeom>
          <a:solidFill>
            <a:srgbClr val="DADBF1"/>
          </a:solidFill>
          <a:ln w="7620">
            <a:solidFill>
              <a:srgbClr val="4D4D4D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33411" y="2751653"/>
            <a:ext cx="394454" cy="394454"/>
          </a:xfrm>
          <a:prstGeom prst="roundRect">
            <a:avLst>
              <a:gd name="adj" fmla="val 23179092"/>
            </a:avLst>
          </a:prstGeom>
          <a:solidFill>
            <a:srgbClr val="4D4D4D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1877" y="2860119"/>
            <a:ext cx="177403" cy="1774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33411" y="3277553"/>
            <a:ext cx="6337578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Αδειοδότηση Χρηστών και Επαλήθευση Νέων Επιστημονικών Καταχωρήσεων</a:t>
            </a:r>
            <a:endParaRPr lang="en-US" sz="1250" dirty="0"/>
          </a:p>
        </p:txBody>
      </p:sp>
      <p:sp>
        <p:nvSpPr>
          <p:cNvPr id="13" name="Text 8"/>
          <p:cNvSpPr/>
          <p:nvPr/>
        </p:nvSpPr>
        <p:spPr>
          <a:xfrm>
            <a:off x="6333411" y="3561755"/>
            <a:ext cx="7449979" cy="420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Ασφάλεια και έλεγχος πρόσβασης για διαφορετικούς τύπους χρηστών και επαλήθευση της ακεραιότητας νέων δεδομένων.</a:t>
            </a:r>
            <a:endParaRPr lang="en-US" sz="1000" dirty="0"/>
          </a:p>
        </p:txBody>
      </p:sp>
      <p:sp>
        <p:nvSpPr>
          <p:cNvPr id="14" name="Text 9"/>
          <p:cNvSpPr/>
          <p:nvPr/>
        </p:nvSpPr>
        <p:spPr>
          <a:xfrm>
            <a:off x="6194346" y="4318516"/>
            <a:ext cx="3289935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Μελλοντικές Επεκτάσεις</a:t>
            </a:r>
            <a:endParaRPr lang="en-US" sz="2050" dirty="0"/>
          </a:p>
        </p:txBody>
      </p:sp>
      <p:sp>
        <p:nvSpPr>
          <p:cNvPr id="15" name="Shape 10"/>
          <p:cNvSpPr/>
          <p:nvPr/>
        </p:nvSpPr>
        <p:spPr>
          <a:xfrm>
            <a:off x="6194346" y="4844415"/>
            <a:ext cx="7728109" cy="1298496"/>
          </a:xfrm>
          <a:prstGeom prst="roundRect">
            <a:avLst>
              <a:gd name="adj" fmla="val 4253"/>
            </a:avLst>
          </a:prstGeom>
          <a:solidFill>
            <a:srgbClr val="DADBF1"/>
          </a:solidFill>
          <a:ln w="7620">
            <a:solidFill>
              <a:srgbClr val="4D4D4D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333411" y="4983480"/>
            <a:ext cx="394454" cy="394454"/>
          </a:xfrm>
          <a:prstGeom prst="roundRect">
            <a:avLst>
              <a:gd name="adj" fmla="val 23179092"/>
            </a:avLst>
          </a:prstGeom>
          <a:solidFill>
            <a:srgbClr val="4D4D4D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1877" y="5091946"/>
            <a:ext cx="177403" cy="17740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33411" y="5509379"/>
            <a:ext cx="3206948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Επίλυση των Παραπάνω Προβλημάτων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6333411" y="5793581"/>
            <a:ext cx="7449979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Ανάπτυξη λύσεων για την αντιμετώπιση των προβλημάτων όγκου χρηστών, αδειοδότησης και επαλήθευσης.</a:t>
            </a:r>
            <a:endParaRPr lang="en-US" sz="1000" dirty="0"/>
          </a:p>
        </p:txBody>
      </p:sp>
      <p:sp>
        <p:nvSpPr>
          <p:cNvPr id="20" name="Shape 14"/>
          <p:cNvSpPr/>
          <p:nvPr/>
        </p:nvSpPr>
        <p:spPr>
          <a:xfrm>
            <a:off x="6194346" y="6274356"/>
            <a:ext cx="7728109" cy="1298496"/>
          </a:xfrm>
          <a:prstGeom prst="roundRect">
            <a:avLst>
              <a:gd name="adj" fmla="val 4253"/>
            </a:avLst>
          </a:prstGeom>
          <a:solidFill>
            <a:srgbClr val="DADBF1"/>
          </a:solidFill>
          <a:ln w="7620">
            <a:solidFill>
              <a:srgbClr val="4D4D4D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333411" y="6413421"/>
            <a:ext cx="394454" cy="394454"/>
          </a:xfrm>
          <a:prstGeom prst="roundRect">
            <a:avLst>
              <a:gd name="adj" fmla="val 23179092"/>
            </a:avLst>
          </a:prstGeom>
          <a:solidFill>
            <a:srgbClr val="4D4D4D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41877" y="6521887"/>
            <a:ext cx="177403" cy="17740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333411" y="6939320"/>
            <a:ext cx="4160163" cy="205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3D Εργαλείο Οπτικοποίησης του Γαλαξία MilkyWay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6333411" y="7223522"/>
            <a:ext cx="7449979" cy="210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Ανάπτυξη εργαλείου για την 3D οπτικοποίηση και εξερεύνηση του γαλαξία MilkyWay.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2026-01-15T07:19:57Z</dcterms:created>
  <dcterms:modified xsi:type="dcterms:W3CDTF">2026-01-15T07:19:57Z</dcterms:modified>
</cp:coreProperties>
</file>